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5" r:id="rId6"/>
    <p:sldId id="263" r:id="rId7"/>
    <p:sldId id="261" r:id="rId8"/>
    <p:sldId id="262" r:id="rId9"/>
    <p:sldId id="26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7288E-B99C-4F5D-A29C-50F60950C8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54F992-FD45-4659-8ED8-5D993059F0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1D7299-18FD-4152-BC27-15B356D31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AA62F-2185-4322-88F4-4296BE092137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21692A-48B9-48C9-8683-9F7325AEE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DC8D12-636E-4730-8825-F237F78CF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9D6F-1F9E-4B98-BEDB-66A787140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419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D21E0-BD6A-4362-8B9E-3C334FC4D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899CDF-D90A-4F28-8BE4-A0E1CF4447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131F08-CEF1-44F1-BDF4-01277B928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AA62F-2185-4322-88F4-4296BE092137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5B58DE-3AF9-4059-8E05-45431A891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8049C-ED26-43D6-B665-180074DF7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9D6F-1F9E-4B98-BEDB-66A787140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125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BF95BC-3DD7-4D67-98D9-F8D312950C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1855A6-3D09-4AFB-B0F3-C71E185D18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33FC3F-64FE-41ED-9A8C-496EBAFB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AA62F-2185-4322-88F4-4296BE092137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AF5713-EDE9-40E1-B118-62A766A18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37135A-5E6D-4675-B3E0-8EBF6D388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9D6F-1F9E-4B98-BEDB-66A787140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909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ED5F1-6A8E-4124-B927-7B6B3E15A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E33E53-CE55-445A-AAA5-E09901CAF7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9181B7-44FA-4941-805F-0B978FC00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AA62F-2185-4322-88F4-4296BE092137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FE782-9B3A-4E9B-AC75-0434A5E1B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F356E4-A753-4D23-9100-4F9761C33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9D6F-1F9E-4B98-BEDB-66A787140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792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DE85F-ED93-4F86-8959-F3421146E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DF6E1F-1736-4D02-B94E-E54BC7B734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C3B62-8280-48AC-836C-2D0FCE37C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AA62F-2185-4322-88F4-4296BE092137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055AAA-A476-43F1-A68F-EF2560024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23ABEB-F393-43CB-BD24-65C6095F6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9D6F-1F9E-4B98-BEDB-66A787140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059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72C73-D3D8-4730-81E8-D02E984D1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B1E82-F81F-4517-80BF-AAB553FCDE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03CDEF-B316-4D64-92CE-32CF4206BA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E5A63B-5C03-4730-A746-C4359E067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AA62F-2185-4322-88F4-4296BE092137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36E7D6-59BD-430E-9811-527C6835C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291996-4A65-49A5-B0A8-6447EBC07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9D6F-1F9E-4B98-BEDB-66A787140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648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B4A6C-362F-4811-A996-6EDC655C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11026C-7391-40FF-9F64-FA426C69FD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080A5-7FFA-4152-924A-15697BB73B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778D07-5401-4259-8068-FFC5D2F4E0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646929-56E6-4F27-89B4-BA42047D2F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A2CB46-D2CA-41DC-AFB4-19D11BB18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AA62F-2185-4322-88F4-4296BE092137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C44F37-DC26-4933-B046-F67436E25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F6E666-806D-42B1-9A99-60943F0B5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9D6F-1F9E-4B98-BEDB-66A787140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740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8FC94-FEFD-4627-8DC8-4EA247D99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D28B3B-9D1A-4157-8842-ED82B20E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AA62F-2185-4322-88F4-4296BE092137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98D292-0CDC-4958-B19D-327E2B847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74E91B-D5E5-4DC3-8859-FE8F210E2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9D6F-1F9E-4B98-BEDB-66A787140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793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020EDA-3403-45FF-99FB-EE6095075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AA62F-2185-4322-88F4-4296BE092137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9C1A12-8FCE-48D7-A368-0C3DBD187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9A7E24-8AF8-4CC2-86DB-E4A70859C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9D6F-1F9E-4B98-BEDB-66A787140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67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822DC-D1A6-4219-A97B-3FE2084AF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41599-FF03-4C56-B6AA-B13BC6EA0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347CBB-BBFF-4504-9827-9A1A3B6343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EFF01D-08AF-43EC-8DF1-A55C5A207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AA62F-2185-4322-88F4-4296BE092137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7B44A4-0862-46E3-A1CC-78A53C13C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333B09-B9F9-4245-ADB7-807A23926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9D6F-1F9E-4B98-BEDB-66A787140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106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BADB8-CE42-42EF-827A-38D738729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D8D48C-6A3D-47C7-B3B1-30A9BE9F5A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5BDE29-21DE-4157-8DAF-66E1CDFBA0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0C5B28-151E-409D-AF10-16912AE7E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AA62F-2185-4322-88F4-4296BE092137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C5C9F2-73F4-4AB5-818B-926F2036C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FAA97-AA36-435E-9E02-0278553DA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9D6F-1F9E-4B98-BEDB-66A787140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95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55F0EC-A3AB-4A2B-ACE2-392EEE767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553B32-7DA7-4DD0-B13A-F31B1BFE4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18FBC2-7F13-4A8C-AA59-464D175866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AA62F-2185-4322-88F4-4296BE092137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9F8AF-AFC1-4DC0-912A-0C121259E2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B794A-AE52-4694-848C-9BA9C802AA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B9D6F-1F9E-4B98-BEDB-66A787140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538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D74296y-P8" TargetMode="External"/><Relationship Id="rId2" Type="http://schemas.openxmlformats.org/officeDocument/2006/relationships/hyperlink" Target="https://www.youtube.com/watch?v=hU1_GZh0cyw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bbon: Curved and Tilted Down 3">
            <a:extLst>
              <a:ext uri="{FF2B5EF4-FFF2-40B4-BE49-F238E27FC236}">
                <a16:creationId xmlns:a16="http://schemas.microsoft.com/office/drawing/2014/main" id="{82496C84-5FFC-4790-9D80-465B6F629403}"/>
              </a:ext>
            </a:extLst>
          </p:cNvPr>
          <p:cNvSpPr/>
          <p:nvPr/>
        </p:nvSpPr>
        <p:spPr>
          <a:xfrm>
            <a:off x="288758" y="156410"/>
            <a:ext cx="11658600" cy="6497053"/>
          </a:xfrm>
          <a:prstGeom prst="ellipseRibb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3. ЧАС</a:t>
            </a:r>
          </a:p>
          <a:p>
            <a:pPr algn="ctr"/>
            <a:r>
              <a:rPr lang="sr-Cyrl-RS" sz="3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МУЗИЧКА КУЛТУРА</a:t>
            </a:r>
          </a:p>
          <a:p>
            <a:pPr algn="ctr"/>
            <a:r>
              <a:rPr lang="sr-Cyrl-RS" sz="3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3.4.2020.</a:t>
            </a:r>
          </a:p>
          <a:p>
            <a:pPr algn="ctr"/>
            <a:endParaRPr lang="sr-Cyrl-RS" sz="32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r>
              <a:rPr lang="sr-Cyrl-RS" sz="3200" b="1" i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Меда и зечићи</a:t>
            </a:r>
            <a:endParaRPr lang="en-US" sz="3200" b="1" i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502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7D749F5-3025-4296-9A4A-03317999519E}"/>
              </a:ext>
            </a:extLst>
          </p:cNvPr>
          <p:cNvSpPr txBox="1"/>
          <p:nvPr/>
        </p:nvSpPr>
        <p:spPr>
          <a:xfrm>
            <a:off x="3007893" y="1065852"/>
            <a:ext cx="65451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600" b="1" dirty="0">
                <a:solidFill>
                  <a:srgbClr val="00B05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Да ли знаш?</a:t>
            </a:r>
          </a:p>
          <a:p>
            <a:pPr algn="ctr"/>
            <a:endParaRPr lang="sr-Cyrl-RS" sz="3600" b="1" dirty="0">
              <a:latin typeface="Arial Narrow" panose="020B0606020202030204" pitchFamily="34" charset="0"/>
              <a:cs typeface="Courier New" panose="02070309020205020404" pitchFamily="49" charset="0"/>
            </a:endParaRPr>
          </a:p>
          <a:p>
            <a:pPr algn="ctr"/>
            <a:r>
              <a:rPr lang="sr-Cyrl-RS" sz="3600" b="1" dirty="0">
                <a:latin typeface="Arial Narrow" panose="020B0606020202030204" pitchFamily="34" charset="0"/>
                <a:cs typeface="Courier New" panose="02070309020205020404" pitchFamily="49" charset="0"/>
              </a:rPr>
              <a:t>Пчелама је мед крао,</a:t>
            </a:r>
          </a:p>
          <a:p>
            <a:pPr algn="ctr"/>
            <a:r>
              <a:rPr lang="sr-Cyrl-RS" sz="3600" b="1" dirty="0">
                <a:latin typeface="Arial Narrow" panose="020B0606020202030204" pitchFamily="34" charset="0"/>
                <a:cs typeface="Courier New" panose="02070309020205020404" pitchFamily="49" charset="0"/>
              </a:rPr>
              <a:t>а потом је крушке брао.</a:t>
            </a:r>
          </a:p>
          <a:p>
            <a:pPr algn="ctr"/>
            <a:r>
              <a:rPr lang="sr-Cyrl-RS" sz="3600" b="1" dirty="0">
                <a:latin typeface="Arial Narrow" panose="020B0606020202030204" pitchFamily="34" charset="0"/>
                <a:cs typeface="Courier New" panose="02070309020205020404" pitchFamily="49" charset="0"/>
              </a:rPr>
              <a:t>Најео се, напио,</a:t>
            </a:r>
          </a:p>
          <a:p>
            <a:pPr algn="ctr"/>
            <a:r>
              <a:rPr lang="sr-Cyrl-RS" sz="3600" b="1" dirty="0">
                <a:latin typeface="Arial Narrow" panose="020B0606020202030204" pitchFamily="34" charset="0"/>
                <a:cs typeface="Courier New" panose="02070309020205020404" pitchFamily="49" charset="0"/>
              </a:rPr>
              <a:t>зимски сан је уснио.</a:t>
            </a:r>
          </a:p>
          <a:p>
            <a:pPr algn="just"/>
            <a:endParaRPr lang="sr-Cyrl-RS" sz="3600" b="1" dirty="0">
              <a:latin typeface="Arial Narrow" panose="020B0606020202030204" pitchFamily="34" charset="0"/>
              <a:cs typeface="Courier New" panose="02070309020205020404" pitchFamily="49" charset="0"/>
            </a:endParaRPr>
          </a:p>
          <a:p>
            <a:pPr algn="just"/>
            <a:endParaRPr lang="sr-Cyrl-RS" sz="3600" b="1" dirty="0">
              <a:latin typeface="Arial Narrow" panose="020B0606020202030204" pitchFamily="34" charset="0"/>
              <a:cs typeface="Courier New" panose="02070309020205020404" pitchFamily="49" charset="0"/>
            </a:endParaRPr>
          </a:p>
          <a:p>
            <a:pPr algn="just"/>
            <a:r>
              <a:rPr lang="sr-Cyrl-RS" sz="3600" b="1" dirty="0">
                <a:latin typeface="Arial Narrow" panose="020B0606020202030204" pitchFamily="34" charset="0"/>
                <a:cs typeface="Courier New" panose="02070309020205020404" pitchFamily="49" charset="0"/>
              </a:rPr>
              <a:t>Размисли мало. </a:t>
            </a:r>
            <a:r>
              <a:rPr lang="sr-Cyrl-RS" sz="3600" b="1" dirty="0">
                <a:solidFill>
                  <a:srgbClr val="FF000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Ко је то?</a:t>
            </a:r>
            <a:endParaRPr lang="en-US" sz="3600" b="1" dirty="0">
              <a:solidFill>
                <a:srgbClr val="FF0000"/>
              </a:solidFill>
              <a:latin typeface="Arial Narrow" panose="020B0606020202030204" pitchFamily="34" charset="0"/>
              <a:cs typeface="Courier New" panose="02070309020205020404" pitchFamily="49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393D5A-9B4B-4F4A-BF49-B7F06448E947}"/>
              </a:ext>
            </a:extLst>
          </p:cNvPr>
          <p:cNvSpPr/>
          <p:nvPr/>
        </p:nvSpPr>
        <p:spPr>
          <a:xfrm>
            <a:off x="173929" y="248471"/>
            <a:ext cx="23070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400" b="1" dirty="0">
                <a:solidFill>
                  <a:srgbClr val="FF000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Прочитај гласно.</a:t>
            </a:r>
          </a:p>
        </p:txBody>
      </p:sp>
    </p:spTree>
    <p:extLst>
      <p:ext uri="{BB962C8B-B14F-4D97-AF65-F5344CB8AC3E}">
        <p14:creationId xmlns:p14="http://schemas.microsoft.com/office/powerpoint/2010/main" val="1760229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B80BD1E-F0D2-4708-B20E-81906269E72C}"/>
              </a:ext>
            </a:extLst>
          </p:cNvPr>
          <p:cNvSpPr txBox="1"/>
          <p:nvPr/>
        </p:nvSpPr>
        <p:spPr>
          <a:xfrm>
            <a:off x="2714623" y="229352"/>
            <a:ext cx="6963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200" b="1" dirty="0">
                <a:latin typeface="Arial Narrow" panose="020B0606020202030204" pitchFamily="34" charset="0"/>
              </a:rPr>
              <a:t>То је </a:t>
            </a:r>
            <a:r>
              <a:rPr lang="sr-Cyrl-RS" sz="4000" b="1" dirty="0">
                <a:solidFill>
                  <a:srgbClr val="00B050"/>
                </a:solidFill>
                <a:latin typeface="Arial Narrow" panose="020B0606020202030204" pitchFamily="34" charset="0"/>
              </a:rPr>
              <a:t>медвед</a:t>
            </a:r>
            <a:r>
              <a:rPr lang="sr-Cyrl-RS" sz="3200" b="1" dirty="0">
                <a:latin typeface="Arial Narrow" panose="020B0606020202030204" pitchFamily="34" charset="0"/>
              </a:rPr>
              <a:t>. </a:t>
            </a:r>
            <a:endParaRPr lang="en-US" sz="3200" b="1" dirty="0">
              <a:latin typeface="Arial Narrow" panose="020B0606020202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DF2A16-87CB-4404-B3CD-0DF53D95F1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73" y="937238"/>
            <a:ext cx="8953454" cy="559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378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43AE4C8-80B9-46D1-81BD-8FF403747020}"/>
              </a:ext>
            </a:extLst>
          </p:cNvPr>
          <p:cNvSpPr/>
          <p:nvPr/>
        </p:nvSpPr>
        <p:spPr>
          <a:xfrm>
            <a:off x="173929" y="248471"/>
            <a:ext cx="23070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400" b="1" dirty="0">
                <a:solidFill>
                  <a:srgbClr val="FF000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Прочитај гласно.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FBDEDF-E02F-4DD9-93AE-962D5CEF9B9F}"/>
              </a:ext>
            </a:extLst>
          </p:cNvPr>
          <p:cNvSpPr txBox="1"/>
          <p:nvPr/>
        </p:nvSpPr>
        <p:spPr>
          <a:xfrm>
            <a:off x="2480971" y="1042828"/>
            <a:ext cx="751727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r-Cyrl-RS" sz="3600" b="1" dirty="0">
              <a:solidFill>
                <a:srgbClr val="00B050"/>
              </a:solidFill>
              <a:latin typeface="Arial Narrow" panose="020B0606020202030204" pitchFamily="34" charset="0"/>
              <a:cs typeface="Courier New" panose="02070309020205020404" pitchFamily="49" charset="0"/>
            </a:endParaRPr>
          </a:p>
          <a:p>
            <a:pPr algn="ctr"/>
            <a:r>
              <a:rPr lang="sr-Cyrl-RS" sz="3600" b="1" dirty="0">
                <a:latin typeface="Arial Narrow" panose="020B0606020202030204" pitchFamily="34" charset="0"/>
                <a:cs typeface="Courier New" panose="02070309020205020404" pitchFamily="49" charset="0"/>
              </a:rPr>
              <a:t>Он у шуми живи,</a:t>
            </a:r>
          </a:p>
          <a:p>
            <a:pPr algn="ctr"/>
            <a:r>
              <a:rPr lang="sr-Cyrl-RS" sz="3600" b="1" dirty="0">
                <a:latin typeface="Arial Narrow" panose="020B0606020202030204" pitchFamily="34" charset="0"/>
                <a:cs typeface="Courier New" panose="02070309020205020404" pitchFamily="49" charset="0"/>
              </a:rPr>
              <a:t>много купус воли,</a:t>
            </a:r>
          </a:p>
          <a:p>
            <a:pPr algn="ctr"/>
            <a:r>
              <a:rPr lang="sr-Cyrl-RS" sz="3600" b="1" dirty="0">
                <a:latin typeface="Arial Narrow" panose="020B0606020202030204" pitchFamily="34" charset="0"/>
                <a:cs typeface="Courier New" panose="02070309020205020404" pitchFamily="49" charset="0"/>
              </a:rPr>
              <a:t>дуге уши има и</a:t>
            </a:r>
          </a:p>
          <a:p>
            <a:pPr algn="ctr"/>
            <a:r>
              <a:rPr lang="sr-Cyrl-RS" sz="3600" b="1" dirty="0">
                <a:latin typeface="Arial Narrow" panose="020B0606020202030204" pitchFamily="34" charset="0"/>
                <a:cs typeface="Courier New" panose="02070309020205020404" pitchFamily="49" charset="0"/>
              </a:rPr>
              <a:t>ловца се боји.</a:t>
            </a:r>
          </a:p>
          <a:p>
            <a:pPr algn="just"/>
            <a:endParaRPr lang="sr-Cyrl-RS" sz="3600" b="1" dirty="0">
              <a:latin typeface="Arial Narrow" panose="020B0606020202030204" pitchFamily="34" charset="0"/>
              <a:cs typeface="Courier New" panose="02070309020205020404" pitchFamily="49" charset="0"/>
            </a:endParaRPr>
          </a:p>
          <a:p>
            <a:pPr algn="just"/>
            <a:r>
              <a:rPr lang="sr-Cyrl-RS" sz="3600" b="1" dirty="0">
                <a:latin typeface="Arial Narrow" panose="020B0606020202030204" pitchFamily="34" charset="0"/>
                <a:cs typeface="Courier New" panose="02070309020205020404" pitchFamily="49" charset="0"/>
              </a:rPr>
              <a:t>Размисли мало. </a:t>
            </a:r>
            <a:r>
              <a:rPr lang="sr-Cyrl-RS" sz="3600" b="1" dirty="0">
                <a:solidFill>
                  <a:srgbClr val="00B05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Да ли знаш ко је то?</a:t>
            </a:r>
          </a:p>
          <a:p>
            <a:pPr algn="just"/>
            <a:endParaRPr lang="en-US" sz="3600" b="1" dirty="0">
              <a:solidFill>
                <a:srgbClr val="FF0000"/>
              </a:solidFill>
              <a:latin typeface="Arial Narrow" panose="020B0606020202030204" pitchFamily="34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137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E6D7D7A-C3FA-4312-A7DF-43D8127AC3A7}"/>
              </a:ext>
            </a:extLst>
          </p:cNvPr>
          <p:cNvSpPr txBox="1"/>
          <p:nvPr/>
        </p:nvSpPr>
        <p:spPr>
          <a:xfrm>
            <a:off x="2714623" y="229352"/>
            <a:ext cx="6963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200" b="1" dirty="0">
                <a:latin typeface="Arial Narrow" panose="020B0606020202030204" pitchFamily="34" charset="0"/>
              </a:rPr>
              <a:t>То је </a:t>
            </a:r>
            <a:r>
              <a:rPr lang="sr-Cyrl-RS" sz="4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зец</a:t>
            </a:r>
            <a:r>
              <a:rPr lang="sr-Cyrl-RS" sz="3200" b="1" dirty="0">
                <a:latin typeface="Arial Narrow" panose="020B0606020202030204" pitchFamily="34" charset="0"/>
              </a:rPr>
              <a:t>. </a:t>
            </a:r>
            <a:endParaRPr lang="en-US" sz="3200" b="1" dirty="0">
              <a:latin typeface="Arial Narrow" panose="020B0606020202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947EF8B-2A1C-45D7-957E-40472AF42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937238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559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F410034-BA2F-49DE-AD84-DBEA1DD34155}"/>
              </a:ext>
            </a:extLst>
          </p:cNvPr>
          <p:cNvSpPr txBox="1"/>
          <p:nvPr/>
        </p:nvSpPr>
        <p:spPr>
          <a:xfrm>
            <a:off x="0" y="167025"/>
            <a:ext cx="11574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b="1" dirty="0">
                <a:latin typeface="Arial Narrow" panose="020B0606020202030204" pitchFamily="34" charset="0"/>
              </a:rPr>
              <a:t>Данас ћемо научити да певамо песму </a:t>
            </a:r>
            <a:r>
              <a:rPr lang="sr-Cyrl-RS" sz="2400" b="1" i="1" dirty="0">
                <a:latin typeface="Arial Narrow" panose="020B0606020202030204" pitchFamily="34" charset="0"/>
              </a:rPr>
              <a:t>Меда и зечићи</a:t>
            </a:r>
            <a:r>
              <a:rPr lang="sr-Cyrl-RS" sz="2400" b="1" dirty="0">
                <a:latin typeface="Arial Narrow" panose="020B0606020202030204" pitchFamily="34" charset="0"/>
              </a:rPr>
              <a:t>. Хајде да је чујемо!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4192DB-152A-4781-B19E-A2E7D29B7E35}"/>
              </a:ext>
            </a:extLst>
          </p:cNvPr>
          <p:cNvSpPr/>
          <p:nvPr/>
        </p:nvSpPr>
        <p:spPr>
          <a:xfrm>
            <a:off x="1577912" y="1233905"/>
            <a:ext cx="5023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https://www.youtube.com/watch?v=hU1_GZh0cyw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730D5F-15DB-44D9-A9D0-6DF1FC1EBAFF}"/>
              </a:ext>
            </a:extLst>
          </p:cNvPr>
          <p:cNvSpPr/>
          <p:nvPr/>
        </p:nvSpPr>
        <p:spPr>
          <a:xfrm>
            <a:off x="117095" y="722105"/>
            <a:ext cx="7587535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b="1" dirty="0">
                <a:solidFill>
                  <a:srgbClr val="002060"/>
                </a:solidFill>
                <a:latin typeface="Arial Narrow" panose="020B0606020202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Притисните </a:t>
            </a:r>
            <a:r>
              <a:rPr lang="en-US" b="1" dirty="0">
                <a:solidFill>
                  <a:srgbClr val="002060"/>
                </a:solidFill>
                <a:latin typeface="Arial Narrow" panose="020B0606020202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Ctrl </a:t>
            </a:r>
            <a:r>
              <a:rPr lang="sr-Cyrl-RS" b="1" dirty="0">
                <a:solidFill>
                  <a:srgbClr val="002060"/>
                </a:solidFill>
                <a:latin typeface="Arial Narrow" panose="020B0606020202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на тастатури и у исто време кликните на линк написан испод: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04B560-2726-4858-A08D-EA8DD10812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5520" y="1745705"/>
            <a:ext cx="7728857" cy="50641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DCFDD3-8245-4BA7-95ED-50A1D679E9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9626" y="3429000"/>
            <a:ext cx="2073673" cy="308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851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ED147F-C864-490F-BF68-662D499E6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5077" y="2545034"/>
            <a:ext cx="711708" cy="711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8C5999F1-76E8-4F4D-A1F2-889150D61FE3}"/>
              </a:ext>
            </a:extLst>
          </p:cNvPr>
          <p:cNvSpPr/>
          <p:nvPr/>
        </p:nvSpPr>
        <p:spPr>
          <a:xfrm>
            <a:off x="494139" y="1011003"/>
            <a:ext cx="3488061" cy="830998"/>
          </a:xfrm>
          <a:prstGeom prst="wedgeEllipse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>
                <a:solidFill>
                  <a:schemeClr val="tx1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Хајд’ изађи медведе,</a:t>
            </a:r>
          </a:p>
          <a:p>
            <a:pPr algn="ctr"/>
            <a:r>
              <a:rPr lang="sr-Cyrl-RS" sz="2000" b="1" dirty="0">
                <a:solidFill>
                  <a:schemeClr val="tx1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из јазбине мрачне те!</a:t>
            </a:r>
            <a:endParaRPr lang="en-US" sz="2000" b="1" dirty="0">
              <a:solidFill>
                <a:schemeClr val="tx1"/>
              </a:solidFill>
              <a:latin typeface="Arial Narrow" panose="020B0606020202030204" pitchFamily="34" charset="0"/>
              <a:cs typeface="Courier New" panose="02070309020205020404" pitchFamily="49" charset="0"/>
            </a:endParaRP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44636CBA-F7AA-444E-9816-1DDB5DAF80C1}"/>
              </a:ext>
            </a:extLst>
          </p:cNvPr>
          <p:cNvSpPr/>
          <p:nvPr/>
        </p:nvSpPr>
        <p:spPr>
          <a:xfrm>
            <a:off x="1952825" y="1756342"/>
            <a:ext cx="4032125" cy="830997"/>
          </a:xfrm>
          <a:prstGeom prst="wedgeEllipse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>
                <a:solidFill>
                  <a:schemeClr val="tx1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Још за мене није дан</a:t>
            </a:r>
          </a:p>
          <a:p>
            <a:pPr algn="ctr"/>
            <a:r>
              <a:rPr lang="sr-Cyrl-RS" sz="2000" b="1" dirty="0">
                <a:solidFill>
                  <a:schemeClr val="tx1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сладак ми је зимски сан!</a:t>
            </a:r>
            <a:endParaRPr lang="en-US" sz="2000" b="1" dirty="0">
              <a:solidFill>
                <a:schemeClr val="tx1"/>
              </a:solidFill>
              <a:latin typeface="Arial Narrow" panose="020B0606020202030204" pitchFamily="34" charset="0"/>
              <a:cs typeface="Courier New" panose="02070309020205020404" pitchFamily="49" charset="0"/>
            </a:endParaRPr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31A9F8E4-15BC-4CE7-A01B-88D99105868A}"/>
              </a:ext>
            </a:extLst>
          </p:cNvPr>
          <p:cNvSpPr/>
          <p:nvPr/>
        </p:nvSpPr>
        <p:spPr>
          <a:xfrm>
            <a:off x="520031" y="3671537"/>
            <a:ext cx="4032125" cy="830998"/>
          </a:xfrm>
          <a:prstGeom prst="wedgeEllipse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>
                <a:solidFill>
                  <a:schemeClr val="tx1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Хајд’ изађи медведе,</a:t>
            </a:r>
          </a:p>
          <a:p>
            <a:pPr algn="ctr"/>
            <a:r>
              <a:rPr lang="sr-Cyrl-RS" sz="2000" b="1" dirty="0">
                <a:solidFill>
                  <a:schemeClr val="tx1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процвале су крушке све!</a:t>
            </a:r>
            <a:endParaRPr lang="en-US" sz="2000" b="1" dirty="0">
              <a:solidFill>
                <a:schemeClr val="tx1"/>
              </a:solidFill>
              <a:latin typeface="Arial Narrow" panose="020B0606020202030204" pitchFamily="34" charset="0"/>
              <a:cs typeface="Courier New" panose="02070309020205020404" pitchFamily="49" charset="0"/>
            </a:endParaRP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98DE3756-E4E7-4ED7-85B8-E819A404AB63}"/>
              </a:ext>
            </a:extLst>
          </p:cNvPr>
          <p:cNvSpPr/>
          <p:nvPr/>
        </p:nvSpPr>
        <p:spPr>
          <a:xfrm>
            <a:off x="1952825" y="4416875"/>
            <a:ext cx="4298505" cy="830997"/>
          </a:xfrm>
          <a:prstGeom prst="wedgeEllipse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>
                <a:solidFill>
                  <a:schemeClr val="tx1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Жутог плода нема још,</a:t>
            </a:r>
          </a:p>
          <a:p>
            <a:pPr algn="ctr"/>
            <a:r>
              <a:rPr lang="sr-Cyrl-RS" sz="2000" b="1" dirty="0">
                <a:solidFill>
                  <a:schemeClr val="tx1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за цвет не дам ја ни грош!</a:t>
            </a:r>
            <a:endParaRPr lang="en-US" sz="2000" b="1" dirty="0">
              <a:solidFill>
                <a:schemeClr val="tx1"/>
              </a:solidFill>
              <a:latin typeface="Arial Narrow" panose="020B0606020202030204" pitchFamily="34" charset="0"/>
              <a:cs typeface="Courier New" panose="02070309020205020404" pitchFamily="49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35AEB8E-5059-4126-88F2-8CE2ED1177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5134" y="5403807"/>
            <a:ext cx="711708" cy="711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id="{E9766420-E02B-4434-86C5-D5FA8BEBC549}"/>
              </a:ext>
            </a:extLst>
          </p:cNvPr>
          <p:cNvSpPr/>
          <p:nvPr/>
        </p:nvSpPr>
        <p:spPr>
          <a:xfrm>
            <a:off x="6957500" y="1823907"/>
            <a:ext cx="3615943" cy="830998"/>
          </a:xfrm>
          <a:prstGeom prst="wedgeEllipse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>
                <a:solidFill>
                  <a:schemeClr val="tx1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Хајд’ изађи медведе,</a:t>
            </a:r>
          </a:p>
          <a:p>
            <a:pPr algn="ctr"/>
            <a:r>
              <a:rPr lang="sr-Cyrl-RS" sz="2000" b="1" dirty="0">
                <a:solidFill>
                  <a:schemeClr val="tx1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већ миришу јагоде!</a:t>
            </a:r>
            <a:endParaRPr lang="en-US" sz="2000" b="1" dirty="0">
              <a:solidFill>
                <a:schemeClr val="tx1"/>
              </a:solidFill>
              <a:latin typeface="Arial Narrow" panose="020B0606020202030204" pitchFamily="34" charset="0"/>
              <a:cs typeface="Courier New" panose="02070309020205020404" pitchFamily="49" charset="0"/>
            </a:endParaRPr>
          </a:p>
        </p:txBody>
      </p:sp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8F3A0521-3860-4C3A-84D8-7777D520432C}"/>
              </a:ext>
            </a:extLst>
          </p:cNvPr>
          <p:cNvSpPr/>
          <p:nvPr/>
        </p:nvSpPr>
        <p:spPr>
          <a:xfrm>
            <a:off x="8006312" y="2598003"/>
            <a:ext cx="3971827" cy="830997"/>
          </a:xfrm>
          <a:prstGeom prst="wedgeEllipse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>
                <a:solidFill>
                  <a:schemeClr val="tx1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То је страшно, нема шта,</a:t>
            </a:r>
          </a:p>
          <a:p>
            <a:pPr algn="ctr"/>
            <a:r>
              <a:rPr lang="sr-Cyrl-RS" sz="2000" b="1" dirty="0">
                <a:solidFill>
                  <a:schemeClr val="tx1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од вас мира немам ја!</a:t>
            </a:r>
            <a:endParaRPr lang="en-US" sz="2000" b="1" dirty="0">
              <a:solidFill>
                <a:schemeClr val="tx1"/>
              </a:solidFill>
              <a:latin typeface="Arial Narrow" panose="020B0606020202030204" pitchFamily="34" charset="0"/>
              <a:cs typeface="Courier New" panose="02070309020205020404" pitchFamily="49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90BC77A-F883-4EA7-8C52-FBFA9F250A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7619" y="3427624"/>
            <a:ext cx="711708" cy="711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Speech Bubble: Oval 17">
            <a:extLst>
              <a:ext uri="{FF2B5EF4-FFF2-40B4-BE49-F238E27FC236}">
                <a16:creationId xmlns:a16="http://schemas.microsoft.com/office/drawing/2014/main" id="{56B92B8F-2AF2-4BF7-9FD3-C87EFBBA6C1E}"/>
              </a:ext>
            </a:extLst>
          </p:cNvPr>
          <p:cNvSpPr/>
          <p:nvPr/>
        </p:nvSpPr>
        <p:spPr>
          <a:xfrm>
            <a:off x="6548600" y="4532413"/>
            <a:ext cx="3615943" cy="830998"/>
          </a:xfrm>
          <a:prstGeom prst="wedgeEllipse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>
                <a:solidFill>
                  <a:schemeClr val="tx1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Хајд’ изађи медведе,</a:t>
            </a:r>
          </a:p>
          <a:p>
            <a:pPr algn="ctr"/>
            <a:r>
              <a:rPr lang="sr-Cyrl-RS" sz="2000" b="1" dirty="0">
                <a:solidFill>
                  <a:schemeClr val="tx1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носимо ти меда гле!</a:t>
            </a:r>
            <a:endParaRPr lang="en-US" sz="2000" b="1" dirty="0">
              <a:solidFill>
                <a:schemeClr val="tx1"/>
              </a:solidFill>
              <a:latin typeface="Arial Narrow" panose="020B0606020202030204" pitchFamily="34" charset="0"/>
              <a:cs typeface="Courier New" panose="02070309020205020404" pitchFamily="49" charset="0"/>
            </a:endParaRPr>
          </a:p>
        </p:txBody>
      </p:sp>
      <p:sp>
        <p:nvSpPr>
          <p:cNvPr id="20" name="Speech Bubble: Oval 19">
            <a:extLst>
              <a:ext uri="{FF2B5EF4-FFF2-40B4-BE49-F238E27FC236}">
                <a16:creationId xmlns:a16="http://schemas.microsoft.com/office/drawing/2014/main" id="{04C01255-80A3-40FC-B356-B7BA67A6A10E}"/>
              </a:ext>
            </a:extLst>
          </p:cNvPr>
          <p:cNvSpPr/>
          <p:nvPr/>
        </p:nvSpPr>
        <p:spPr>
          <a:xfrm>
            <a:off x="7667966" y="5256875"/>
            <a:ext cx="4427621" cy="830997"/>
          </a:xfrm>
          <a:prstGeom prst="wedgeEllipse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>
                <a:solidFill>
                  <a:schemeClr val="tx1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Ево мене брум, брум, брум,</a:t>
            </a:r>
          </a:p>
          <a:p>
            <a:pPr algn="ctr"/>
            <a:r>
              <a:rPr lang="sr-Cyrl-RS" sz="2000" b="1" dirty="0">
                <a:solidFill>
                  <a:schemeClr val="tx1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беж’те сада сви низ друм!</a:t>
            </a:r>
            <a:endParaRPr lang="en-US" sz="2000" b="1" dirty="0">
              <a:solidFill>
                <a:schemeClr val="tx1"/>
              </a:solidFill>
              <a:latin typeface="Arial Narrow" panose="020B0606020202030204" pitchFamily="34" charset="0"/>
              <a:cs typeface="Courier New" panose="02070309020205020404" pitchFamily="49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62AB8DF-B241-478D-9C85-C15AA5CD27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7776" y="6078821"/>
            <a:ext cx="711708" cy="711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2A62E47D-1073-44F4-9AC1-655A3DF91BED}"/>
              </a:ext>
            </a:extLst>
          </p:cNvPr>
          <p:cNvSpPr/>
          <p:nvPr/>
        </p:nvSpPr>
        <p:spPr>
          <a:xfrm>
            <a:off x="42387" y="99105"/>
            <a:ext cx="72442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Прочитај песму наглас неколико пута, а затим научи да </a:t>
            </a:r>
            <a:r>
              <a:rPr lang="sr-Cyrl-RS" sz="2000" b="1">
                <a:solidFill>
                  <a:srgbClr val="FF0000"/>
                </a:solidFill>
                <a:latin typeface="Arial Narrow" panose="020B0606020202030204" pitchFamily="34" charset="0"/>
              </a:rPr>
              <a:t>је певаш</a:t>
            </a:r>
            <a:r>
              <a:rPr lang="sr-Cyrl-R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.</a:t>
            </a:r>
            <a:endParaRPr lang="en-US" sz="20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85B3ADA-1D95-4FC5-A45E-87B575C41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3728" y="760671"/>
            <a:ext cx="1673276" cy="1095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3EA7B45-8EBE-4D15-9230-536C334E55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9061" y="3090563"/>
            <a:ext cx="1143081" cy="1524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5D7A748-D495-4989-B95C-E8A6FE3501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1777" y="1564139"/>
            <a:ext cx="1664216" cy="1030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1999E67-2787-4FB3-B352-881C0CE166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76240" y="4238507"/>
            <a:ext cx="1657145" cy="1068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84EDB8FE-3F23-4F6F-963C-53790998562E}"/>
              </a:ext>
            </a:extLst>
          </p:cNvPr>
          <p:cNvSpPr/>
          <p:nvPr/>
        </p:nvSpPr>
        <p:spPr>
          <a:xfrm>
            <a:off x="34883" y="627313"/>
            <a:ext cx="15217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1. СТРОФА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574E895-A879-4916-BE3E-D6EE9BBA8690}"/>
              </a:ext>
            </a:extLst>
          </p:cNvPr>
          <p:cNvSpPr/>
          <p:nvPr/>
        </p:nvSpPr>
        <p:spPr>
          <a:xfrm>
            <a:off x="42387" y="3315798"/>
            <a:ext cx="15217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2. СТРОФА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650C667-874A-45EF-8C12-9EF8EA73A783}"/>
              </a:ext>
            </a:extLst>
          </p:cNvPr>
          <p:cNvSpPr/>
          <p:nvPr/>
        </p:nvSpPr>
        <p:spPr>
          <a:xfrm>
            <a:off x="6685552" y="1363106"/>
            <a:ext cx="15217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3. СТРОФА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CF9AF42-5DA3-45F3-8A74-DEDC65F4F24A}"/>
              </a:ext>
            </a:extLst>
          </p:cNvPr>
          <p:cNvSpPr/>
          <p:nvPr/>
        </p:nvSpPr>
        <p:spPr>
          <a:xfrm>
            <a:off x="6776059" y="4117229"/>
            <a:ext cx="15217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4. СТРОФА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0252AE91-BA59-4EEF-A2AF-CC7D4ED0A9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634" y="1856109"/>
            <a:ext cx="757243" cy="112695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709E6A6-911C-41BB-BF17-5284EE3B7E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5741" y="4532413"/>
            <a:ext cx="755970" cy="112785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5F0C361-7DC7-45E0-B9F3-F874B519EB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22923" y="2637704"/>
            <a:ext cx="755970" cy="112785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6709EB25-F358-4CB7-B125-0979766D5F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99459" y="5418989"/>
            <a:ext cx="755970" cy="112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010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A0FF1B0-6199-4F19-8486-5E585843D679}"/>
              </a:ext>
            </a:extLst>
          </p:cNvPr>
          <p:cNvSpPr/>
          <p:nvPr/>
        </p:nvSpPr>
        <p:spPr>
          <a:xfrm>
            <a:off x="151799" y="890823"/>
            <a:ext cx="1204020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sz="2800" b="1" dirty="0">
                <a:solidFill>
                  <a:srgbClr val="FF0000"/>
                </a:solidFill>
                <a:latin typeface="Arial Narrow" panose="020B0606020202030204" pitchFamily="34" charset="0"/>
              </a:rPr>
              <a:t>Прочитај пажљиво питања, размисли и покушај да одговориш на њих.</a:t>
            </a:r>
          </a:p>
          <a:p>
            <a:endParaRPr lang="sr-Cyrl-RS" sz="28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342900" indent="-342900">
              <a:buAutoNum type="arabicPeriod"/>
            </a:pPr>
            <a:r>
              <a:rPr lang="sr-Cyrl-RS" sz="2800" b="1" dirty="0">
                <a:latin typeface="Arial Narrow" panose="020B0606020202030204" pitchFamily="34" charset="0"/>
              </a:rPr>
              <a:t>Када се дешава радња ове песме?</a:t>
            </a:r>
          </a:p>
          <a:p>
            <a:pPr marL="342900" indent="-342900">
              <a:buAutoNum type="arabicPeriod"/>
            </a:pPr>
            <a:r>
              <a:rPr lang="sr-Cyrl-RS" sz="2800" b="1" dirty="0">
                <a:latin typeface="Arial Narrow" panose="020B0606020202030204" pitchFamily="34" charset="0"/>
              </a:rPr>
              <a:t>Којим гласовима се оглашавају зечићи?</a:t>
            </a:r>
          </a:p>
          <a:p>
            <a:pPr marL="342900" indent="-342900">
              <a:buAutoNum type="arabicPeriod"/>
            </a:pPr>
            <a:r>
              <a:rPr lang="sr-Cyrl-RS" sz="2800" b="1" dirty="0">
                <a:latin typeface="Arial Narrow" panose="020B0606020202030204" pitchFamily="34" charset="0"/>
              </a:rPr>
              <a:t>Којим гласом се оглашава медвед?</a:t>
            </a:r>
            <a:endParaRPr lang="en-US" sz="2800" b="1" dirty="0">
              <a:latin typeface="Arial Narrow" panose="020B0606020202030204" pitchFamily="34" charset="0"/>
            </a:endParaRPr>
          </a:p>
          <a:p>
            <a:pPr marL="342900" indent="-342900">
              <a:buAutoNum type="arabicPeriod"/>
            </a:pPr>
            <a:r>
              <a:rPr lang="sr-Cyrl-RS" sz="2800" b="1" dirty="0">
                <a:latin typeface="Arial Narrow" panose="020B0606020202030204" pitchFamily="34" charset="0"/>
              </a:rPr>
              <a:t>Шта зечићи покушавају?</a:t>
            </a:r>
          </a:p>
          <a:p>
            <a:pPr marL="342900" indent="-342900">
              <a:buAutoNum type="arabicPeriod"/>
            </a:pPr>
            <a:r>
              <a:rPr lang="sr-Cyrl-RS" sz="2800" b="1" dirty="0">
                <a:latin typeface="Arial Narrow" panose="020B0606020202030204" pitchFamily="34" charset="0"/>
              </a:rPr>
              <a:t>На које начине су зечићи покушали да измаме медведа из пећине?</a:t>
            </a:r>
          </a:p>
          <a:p>
            <a:pPr marL="342900" indent="-342900">
              <a:buAutoNum type="arabicPeriod"/>
            </a:pPr>
            <a:r>
              <a:rPr lang="sr-Cyrl-RS" sz="2800" b="1" dirty="0">
                <a:latin typeface="Arial Narrow" panose="020B0606020202030204" pitchFamily="34" charset="0"/>
              </a:rPr>
              <a:t>Како су зечићи успели да измаме медведа напоље?</a:t>
            </a:r>
            <a:endParaRPr lang="en-US" sz="28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669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A150368-E17B-49BA-A7E8-9531D1D19A65}"/>
              </a:ext>
            </a:extLst>
          </p:cNvPr>
          <p:cNvSpPr txBox="1"/>
          <p:nvPr/>
        </p:nvSpPr>
        <p:spPr>
          <a:xfrm>
            <a:off x="0" y="107563"/>
            <a:ext cx="1219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Препиши у свеску:</a:t>
            </a:r>
          </a:p>
          <a:p>
            <a:pPr algn="r"/>
            <a:r>
              <a:rPr lang="sr-Cyrl-RS" sz="2400" b="1" dirty="0">
                <a:latin typeface="Arial Narrow" panose="020B0606020202030204" pitchFamily="34" charset="0"/>
              </a:rPr>
              <a:t>3.4.2020.</a:t>
            </a:r>
          </a:p>
          <a:p>
            <a:pPr algn="ctr"/>
            <a:r>
              <a:rPr lang="sr-Cyrl-RS" sz="2400" b="1" dirty="0">
                <a:latin typeface="Arial Narrow" panose="020B0606020202030204" pitchFamily="34" charset="0"/>
              </a:rPr>
              <a:t>Школски рад   </a:t>
            </a:r>
            <a:endParaRPr lang="en-US" sz="2400" b="1" dirty="0">
              <a:latin typeface="Arial Narrow" panose="020B0606020202030204" pitchFamily="34" charset="0"/>
            </a:endParaRPr>
          </a:p>
          <a:p>
            <a:pPr algn="ctr"/>
            <a:r>
              <a:rPr lang="sr-Cyrl-RS" sz="2400" b="1" dirty="0">
                <a:latin typeface="Arial Narrow" panose="020B0606020202030204" pitchFamily="34" charset="0"/>
              </a:rPr>
              <a:t>                                    </a:t>
            </a:r>
          </a:p>
          <a:p>
            <a:pPr algn="ctr"/>
            <a:r>
              <a:rPr lang="sr-Cyrl-RS" sz="2400" b="1" dirty="0">
                <a:latin typeface="Arial Narrow" panose="020B0606020202030204" pitchFamily="34" charset="0"/>
              </a:rPr>
              <a:t>Меда и зечићи</a:t>
            </a:r>
          </a:p>
          <a:p>
            <a:pPr algn="r"/>
            <a:r>
              <a:rPr lang="sr-Cyrl-RS" sz="2400" b="1" dirty="0">
                <a:latin typeface="Arial Narrow" panose="020B0606020202030204" pitchFamily="34" charset="0"/>
              </a:rPr>
              <a:t>Владимир Томерлин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Cyrl-RS" sz="2400" b="1" u="sng" dirty="0">
                <a:solidFill>
                  <a:srgbClr val="00B050"/>
                </a:solidFill>
                <a:latin typeface="Arial Narrow" panose="020B0606020202030204" pitchFamily="34" charset="0"/>
              </a:rPr>
              <a:t>непознате речи:</a:t>
            </a:r>
          </a:p>
          <a:p>
            <a:r>
              <a:rPr lang="sr-Cyrl-RS" sz="2400" b="1" dirty="0">
                <a:latin typeface="Arial Narrow" panose="020B0606020202030204" pitchFamily="34" charset="0"/>
              </a:rPr>
              <a:t>јазбина - пећина</a:t>
            </a:r>
          </a:p>
          <a:p>
            <a:r>
              <a:rPr lang="sr-Cyrl-RS" sz="2400" b="1" dirty="0">
                <a:latin typeface="Arial Narrow" panose="020B0606020202030204" pitchFamily="34" charset="0"/>
              </a:rPr>
              <a:t>грош – стари ситан новац</a:t>
            </a:r>
          </a:p>
          <a:p>
            <a:r>
              <a:rPr lang="sr-Cyrl-RS" sz="2400" b="1" dirty="0">
                <a:latin typeface="Arial Narrow" panose="020B0606020202030204" pitchFamily="34" charset="0"/>
              </a:rPr>
              <a:t>друм – пут</a:t>
            </a:r>
          </a:p>
          <a:p>
            <a:endParaRPr lang="sr-Cyrl-RS" sz="2400" b="1" dirty="0">
              <a:latin typeface="Arial Narrow" panose="020B0606020202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Cyrl-RS" sz="2400" b="1" dirty="0">
                <a:latin typeface="Arial Narrow" panose="020B0606020202030204" pitchFamily="34" charset="0"/>
              </a:rPr>
              <a:t>Илуструј песму.</a:t>
            </a:r>
            <a:endParaRPr lang="en-US" sz="24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4925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329</Words>
  <Application>Microsoft Office PowerPoint</Application>
  <PresentationFormat>Widescreen</PresentationFormat>
  <Paragraphs>69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 Narrow</vt:lpstr>
      <vt:lpstr>Calibri</vt:lpstr>
      <vt:lpstr>Calibri Light</vt:lpstr>
      <vt:lpstr>Courier New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Anita Miskovic</dc:creator>
  <cp:lastModifiedBy>Anita Miskovic</cp:lastModifiedBy>
  <cp:revision>56</cp:revision>
  <dcterms:created xsi:type="dcterms:W3CDTF">2020-03-29T17:37:54Z</dcterms:created>
  <dcterms:modified xsi:type="dcterms:W3CDTF">2020-04-01T07:05:05Z</dcterms:modified>
</cp:coreProperties>
</file>